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rial Bold" panose="020B0802020202020204" pitchFamily="34" charset="0"/>
      <p:regular r:id="rId31"/>
      <p:bold r:id="rId32"/>
    </p:embeddedFont>
    <p:embeddedFont>
      <p:font typeface="HK Modular" pitchFamily="2" charset="0"/>
      <p:regular r:id="rId33"/>
      <p:bold r:id="rId34"/>
    </p:embeddedFont>
    <p:embeddedFont>
      <p:font typeface="Horizon" panose="02000500000000000000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3" autoAdjust="0"/>
  </p:normalViewPr>
  <p:slideViewPr>
    <p:cSldViewPr>
      <p:cViewPr varScale="1">
        <p:scale>
          <a:sx n="70" d="100"/>
          <a:sy n="70" d="100"/>
        </p:scale>
        <p:origin x="8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41595"/>
            <a:ext cx="18288000" cy="5403809"/>
          </a:xfrm>
          <a:custGeom>
            <a:avLst/>
            <a:gdLst/>
            <a:ahLst/>
            <a:cxnLst/>
            <a:rect l="l" t="t" r="r" b="b"/>
            <a:pathLst>
              <a:path w="18288000" h="5403809">
                <a:moveTo>
                  <a:pt x="0" y="0"/>
                </a:moveTo>
                <a:lnTo>
                  <a:pt x="18288000" y="0"/>
                </a:lnTo>
                <a:lnTo>
                  <a:pt x="18288000" y="5403810"/>
                </a:lnTo>
                <a:lnTo>
                  <a:pt x="0" y="5403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46702"/>
            <a:ext cx="18288000" cy="1440298"/>
          </a:xfrm>
          <a:custGeom>
            <a:avLst/>
            <a:gdLst/>
            <a:ahLst/>
            <a:cxnLst/>
            <a:rect l="l" t="t" r="r" b="b"/>
            <a:pathLst>
              <a:path w="18288000" h="1440298">
                <a:moveTo>
                  <a:pt x="0" y="0"/>
                </a:moveTo>
                <a:lnTo>
                  <a:pt x="18288000" y="0"/>
                </a:lnTo>
                <a:lnTo>
                  <a:pt x="18288000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4453" y="4318041"/>
            <a:ext cx="17365477" cy="93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>
                <a:solidFill>
                  <a:srgbClr val="0D3263"/>
                </a:solidFill>
                <a:latin typeface="Horizon"/>
                <a:ea typeface="Horizon"/>
                <a:cs typeface="Horizon"/>
                <a:sym typeface="Horizon"/>
              </a:rPr>
              <a:t>Türkçe Doğal Dİl İşleme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08540" y="5372014"/>
            <a:ext cx="5369644" cy="5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D3263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1573" y="6349376"/>
            <a:ext cx="3395067" cy="6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8">
                <a:solidFill>
                  <a:srgbClr val="0D3263"/>
                </a:solidFill>
                <a:latin typeface="HK Modular"/>
                <a:ea typeface="HK Modular"/>
                <a:cs typeface="HK Modular"/>
                <a:sym typeface="HK Modular"/>
              </a:rPr>
              <a:t>D’ASAP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29817" y="3577656"/>
            <a:ext cx="6413366" cy="5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D3263"/>
                </a:solidFill>
                <a:latin typeface="HK Modular"/>
                <a:ea typeface="HK Modular"/>
                <a:cs typeface="HK Modular"/>
                <a:sym typeface="HK Modular"/>
              </a:rPr>
              <a:t>&lt;SERBEST KATEGORİ&gt;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0331" y="8846702"/>
            <a:ext cx="3507669" cy="1230529"/>
          </a:xfrm>
          <a:custGeom>
            <a:avLst/>
            <a:gdLst/>
            <a:ahLst/>
            <a:cxnLst/>
            <a:rect l="l" t="t" r="r" b="b"/>
            <a:pathLst>
              <a:path w="3507669" h="1230529">
                <a:moveTo>
                  <a:pt x="0" y="0"/>
                </a:moveTo>
                <a:lnTo>
                  <a:pt x="3507669" y="0"/>
                </a:lnTo>
                <a:lnTo>
                  <a:pt x="3507669" y="1230529"/>
                </a:lnTo>
                <a:lnTo>
                  <a:pt x="0" y="123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326" r="-213045" b="-170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36514" y="-13121"/>
            <a:ext cx="4214972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BF63"/>
                </a:solidFill>
                <a:latin typeface="Arial Bold"/>
                <a:ea typeface="Arial Bold"/>
                <a:cs typeface="Arial Bold"/>
                <a:sym typeface="Arial Bold"/>
              </a:rPr>
              <a:t>2. İnce Ayar  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689897" y="1654924"/>
          <a:ext cx="14908206" cy="5673163"/>
        </p:xfrm>
        <a:graphic>
          <a:graphicData uri="http://schemas.openxmlformats.org/drawingml/2006/table">
            <a:tbl>
              <a:tblPr/>
              <a:tblGrid>
                <a:gridCol w="366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8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0798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BDM’ler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0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Alakasız 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Sel 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Deprem 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Yangın 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83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dbmdz/bert-base-turkish-128k-uncased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0.984615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0.984925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0.961165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0.979798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3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burakaytan/roberta-base-turkish-uncased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0.945813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0.953368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0.940594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0.948454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2840011" y="663155"/>
            <a:ext cx="12607977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BF63"/>
                </a:solidFill>
                <a:latin typeface="Arial Bold"/>
                <a:ea typeface="Arial Bold"/>
                <a:cs typeface="Arial Bold"/>
                <a:sym typeface="Arial Bold"/>
              </a:rPr>
              <a:t>2.1. Doğal Afet Sınıflandırması İçin İnce Ayar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48111" y="6386975"/>
            <a:ext cx="1358146" cy="46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2499" dirty="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*f1-score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625960" y="7616172"/>
          <a:ext cx="14908206" cy="2461059"/>
        </p:xfrm>
        <a:graphic>
          <a:graphicData uri="http://schemas.openxmlformats.org/drawingml/2006/table">
            <a:tbl>
              <a:tblPr/>
              <a:tblGrid>
                <a:gridCol w="366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8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29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Max Length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Batch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Epoch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AdamW Eps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76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5e-5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1e-8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0331" y="8846702"/>
            <a:ext cx="3507669" cy="1230529"/>
          </a:xfrm>
          <a:custGeom>
            <a:avLst/>
            <a:gdLst/>
            <a:ahLst/>
            <a:cxnLst/>
            <a:rect l="l" t="t" r="r" b="b"/>
            <a:pathLst>
              <a:path w="3507669" h="1230529">
                <a:moveTo>
                  <a:pt x="0" y="0"/>
                </a:moveTo>
                <a:lnTo>
                  <a:pt x="3507669" y="0"/>
                </a:lnTo>
                <a:lnTo>
                  <a:pt x="3507669" y="1230529"/>
                </a:lnTo>
                <a:lnTo>
                  <a:pt x="0" y="123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326" r="-213045" b="-170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54455" y="180974"/>
            <a:ext cx="11779091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BF63"/>
                </a:solidFill>
                <a:latin typeface="Arial Bold"/>
                <a:ea typeface="Arial Bold"/>
                <a:cs typeface="Arial Bold"/>
                <a:sym typeface="Arial Bold"/>
              </a:rPr>
              <a:t>2.2. İhtiyaç Sınıflandırması İçin İnce Ayar  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690811" y="1247853"/>
          <a:ext cx="14906378" cy="5796743"/>
        </p:xfrm>
        <a:graphic>
          <a:graphicData uri="http://schemas.openxmlformats.org/drawingml/2006/table">
            <a:tbl>
              <a:tblPr/>
              <a:tblGrid>
                <a:gridCol w="4597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6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422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BDM’ler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0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Arama - Kurtarma 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Haber 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Malzeme - Yiyecek 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3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dbmdz/bert-base-turkish-128k-uncased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0.911917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0.945274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0.957895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119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burakaytan/roberta-base-turkish-uncased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0.877551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0.917073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0.908108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5176019" y="6245229"/>
            <a:ext cx="1358146" cy="46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2499" dirty="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*f1-score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690811" y="7616172"/>
          <a:ext cx="14908206" cy="2461059"/>
        </p:xfrm>
        <a:graphic>
          <a:graphicData uri="http://schemas.openxmlformats.org/drawingml/2006/table">
            <a:tbl>
              <a:tblPr/>
              <a:tblGrid>
                <a:gridCol w="366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8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29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Max Length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Batch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Epoch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AdamW Eps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76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5e-5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1e-8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2801" y="8846702"/>
            <a:ext cx="3655199" cy="1147683"/>
          </a:xfrm>
          <a:custGeom>
            <a:avLst/>
            <a:gdLst/>
            <a:ahLst/>
            <a:cxnLst/>
            <a:rect l="l" t="t" r="r" b="b"/>
            <a:pathLst>
              <a:path w="3655199" h="1147683">
                <a:moveTo>
                  <a:pt x="0" y="0"/>
                </a:moveTo>
                <a:lnTo>
                  <a:pt x="3655199" y="0"/>
                </a:lnTo>
                <a:lnTo>
                  <a:pt x="3655199" y="1147683"/>
                </a:lnTo>
                <a:lnTo>
                  <a:pt x="0" y="1147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329" r="-202998" b="-254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20000" y="2602178"/>
            <a:ext cx="3448001" cy="3814608"/>
          </a:xfrm>
          <a:custGeom>
            <a:avLst/>
            <a:gdLst/>
            <a:ahLst/>
            <a:cxnLst/>
            <a:rect l="l" t="t" r="r" b="b"/>
            <a:pathLst>
              <a:path w="3448001" h="3814608">
                <a:moveTo>
                  <a:pt x="0" y="0"/>
                </a:moveTo>
                <a:lnTo>
                  <a:pt x="3448000" y="0"/>
                </a:lnTo>
                <a:lnTo>
                  <a:pt x="3448000" y="3814608"/>
                </a:lnTo>
                <a:lnTo>
                  <a:pt x="0" y="381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52" r="-12473" b="-98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314" y="1590173"/>
            <a:ext cx="8049074" cy="5943153"/>
          </a:xfrm>
          <a:custGeom>
            <a:avLst/>
            <a:gdLst/>
            <a:ahLst/>
            <a:cxnLst/>
            <a:rect l="l" t="t" r="r" b="b"/>
            <a:pathLst>
              <a:path w="8049074" h="5943153">
                <a:moveTo>
                  <a:pt x="0" y="0"/>
                </a:moveTo>
                <a:lnTo>
                  <a:pt x="8049074" y="0"/>
                </a:lnTo>
                <a:lnTo>
                  <a:pt x="8049074" y="5943153"/>
                </a:lnTo>
                <a:lnTo>
                  <a:pt x="0" y="5943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73051" y="1590173"/>
            <a:ext cx="7555271" cy="5838617"/>
          </a:xfrm>
          <a:custGeom>
            <a:avLst/>
            <a:gdLst/>
            <a:ahLst/>
            <a:cxnLst/>
            <a:rect l="l" t="t" r="r" b="b"/>
            <a:pathLst>
              <a:path w="7555271" h="5838617">
                <a:moveTo>
                  <a:pt x="0" y="0"/>
                </a:moveTo>
                <a:lnTo>
                  <a:pt x="7555270" y="0"/>
                </a:lnTo>
                <a:lnTo>
                  <a:pt x="7555270" y="5838617"/>
                </a:lnTo>
                <a:lnTo>
                  <a:pt x="0" y="5838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5107" y="801624"/>
            <a:ext cx="6953488" cy="49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Doğal Afet Sınıflandırması için TurkishBERT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6361" y="801624"/>
            <a:ext cx="6348651" cy="49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İhtiyaç Sınıflandırması için TurkishBERT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689897" y="7616172"/>
          <a:ext cx="14908206" cy="2461059"/>
        </p:xfrm>
        <a:graphic>
          <a:graphicData uri="http://schemas.openxmlformats.org/drawingml/2006/table">
            <a:tbl>
              <a:tblPr/>
              <a:tblGrid>
                <a:gridCol w="366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0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8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29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Max Length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Batch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Epoch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AdamW Eps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76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5e-5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1e-8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7602379" y="6932856"/>
            <a:ext cx="3083243" cy="49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En İyi Parametreler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9252" y="8846702"/>
            <a:ext cx="3838748" cy="1440298"/>
          </a:xfrm>
          <a:custGeom>
            <a:avLst/>
            <a:gdLst/>
            <a:ahLst/>
            <a:cxnLst/>
            <a:rect l="l" t="t" r="r" b="b"/>
            <a:pathLst>
              <a:path w="3838748" h="1440298">
                <a:moveTo>
                  <a:pt x="0" y="0"/>
                </a:moveTo>
                <a:lnTo>
                  <a:pt x="3838748" y="0"/>
                </a:lnTo>
                <a:lnTo>
                  <a:pt x="3838748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662" r="-1897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89775" y="2323613"/>
            <a:ext cx="1285331" cy="728775"/>
          </a:xfrm>
          <a:custGeom>
            <a:avLst/>
            <a:gdLst/>
            <a:ahLst/>
            <a:cxnLst/>
            <a:rect l="l" t="t" r="r" b="b"/>
            <a:pathLst>
              <a:path w="1285331" h="728775">
                <a:moveTo>
                  <a:pt x="0" y="0"/>
                </a:moveTo>
                <a:lnTo>
                  <a:pt x="1285331" y="0"/>
                </a:lnTo>
                <a:lnTo>
                  <a:pt x="1285331" y="728776"/>
                </a:lnTo>
                <a:lnTo>
                  <a:pt x="0" y="728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77706" y="885825"/>
            <a:ext cx="5612818" cy="6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PROJE YOL HARİTASI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79298" y="2294852"/>
            <a:ext cx="9395276" cy="141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599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1) Büyük Veri İşleme Kapasitesi: </a:t>
            </a:r>
            <a:r>
              <a:rPr lang="en-US" sz="2599">
                <a:solidFill>
                  <a:srgbClr val="0D3263"/>
                </a:solidFill>
                <a:latin typeface="Arial"/>
                <a:ea typeface="Arial"/>
                <a:cs typeface="Arial"/>
                <a:sym typeface="Arial"/>
              </a:rPr>
              <a:t>Proje, daha büyük ve farklı veri setleriyle çalışacak şekilde tasarlanmıştır, bu da daha fazla tweet ve sosyal medya platformunun dahil edilebilmesini sağlar.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9298" y="4348293"/>
            <a:ext cx="9395276" cy="249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 2) Gerçek Zamanlı Uygulama Geliştirilmesi: </a:t>
            </a:r>
            <a:r>
              <a:rPr lang="en-US" sz="2600">
                <a:solidFill>
                  <a:srgbClr val="0D3263"/>
                </a:solidFill>
                <a:latin typeface="Arial"/>
                <a:ea typeface="Arial"/>
                <a:cs typeface="Arial"/>
                <a:sym typeface="Arial"/>
              </a:rPr>
              <a:t>Gerçek zamanlı olarak çalışan bir uygulama veya sistem geliştirilmesi.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D3263"/>
                </a:solidFill>
                <a:latin typeface="Arial"/>
                <a:ea typeface="Arial"/>
                <a:cs typeface="Arial"/>
                <a:sym typeface="Arial"/>
              </a:rPr>
              <a:t>Afet anında hızlı müdahale için anlık bildirim ve alarm sistemlerinin eklenmesi.</a:t>
            </a:r>
          </a:p>
          <a:p>
            <a:pPr algn="ctr">
              <a:lnSpc>
                <a:spcPts val="5068"/>
              </a:lnSpc>
              <a:spcBef>
                <a:spcPct val="0"/>
              </a:spcBef>
            </a:pPr>
            <a:endParaRPr lang="en-US" sz="2600">
              <a:solidFill>
                <a:srgbClr val="0D32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789775" y="4414725"/>
            <a:ext cx="1285331" cy="728775"/>
          </a:xfrm>
          <a:custGeom>
            <a:avLst/>
            <a:gdLst/>
            <a:ahLst/>
            <a:cxnLst/>
            <a:rect l="l" t="t" r="r" b="b"/>
            <a:pathLst>
              <a:path w="1285331" h="728775">
                <a:moveTo>
                  <a:pt x="0" y="0"/>
                </a:moveTo>
                <a:lnTo>
                  <a:pt x="1285331" y="0"/>
                </a:lnTo>
                <a:lnTo>
                  <a:pt x="1285331" y="728775"/>
                </a:lnTo>
                <a:lnTo>
                  <a:pt x="0" y="7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89775" y="6765029"/>
            <a:ext cx="1285331" cy="728775"/>
          </a:xfrm>
          <a:custGeom>
            <a:avLst/>
            <a:gdLst/>
            <a:ahLst/>
            <a:cxnLst/>
            <a:rect l="l" t="t" r="r" b="b"/>
            <a:pathLst>
              <a:path w="1285331" h="728775">
                <a:moveTo>
                  <a:pt x="0" y="0"/>
                </a:moveTo>
                <a:lnTo>
                  <a:pt x="1285331" y="0"/>
                </a:lnTo>
                <a:lnTo>
                  <a:pt x="1285331" y="728776"/>
                </a:lnTo>
                <a:lnTo>
                  <a:pt x="0" y="728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79298" y="6736250"/>
            <a:ext cx="9395276" cy="141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3)Uygulama Tasarımı: </a:t>
            </a:r>
            <a:r>
              <a:rPr lang="en-US" sz="2600">
                <a:solidFill>
                  <a:srgbClr val="0D3263"/>
                </a:solidFill>
                <a:latin typeface="Arial"/>
                <a:ea typeface="Arial"/>
                <a:cs typeface="Arial"/>
                <a:sym typeface="Arial"/>
              </a:rPr>
              <a:t>Yardım kurumları ve acil durum yöneticileri için verilerin hızlı ve kolay bir şekilde erişilmesini sağlar.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76576" y="8846702"/>
            <a:ext cx="3611424" cy="1440298"/>
          </a:xfrm>
          <a:custGeom>
            <a:avLst/>
            <a:gdLst/>
            <a:ahLst/>
            <a:cxnLst/>
            <a:rect l="l" t="t" r="r" b="b"/>
            <a:pathLst>
              <a:path w="3611424" h="1440298">
                <a:moveTo>
                  <a:pt x="0" y="0"/>
                </a:moveTo>
                <a:lnTo>
                  <a:pt x="3611424" y="0"/>
                </a:lnTo>
                <a:lnTo>
                  <a:pt x="3611424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995" r="-20339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135909" y="3263907"/>
            <a:ext cx="14297976" cy="9061342"/>
            <a:chOff x="0" y="0"/>
            <a:chExt cx="19063968" cy="120817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63968" cy="12081790"/>
            </a:xfrm>
            <a:custGeom>
              <a:avLst/>
              <a:gdLst/>
              <a:ahLst/>
              <a:cxnLst/>
              <a:rect l="l" t="t" r="r" b="b"/>
              <a:pathLst>
                <a:path w="19063968" h="12081790">
                  <a:moveTo>
                    <a:pt x="0" y="0"/>
                  </a:moveTo>
                  <a:lnTo>
                    <a:pt x="19063968" y="0"/>
                  </a:lnTo>
                  <a:lnTo>
                    <a:pt x="19063968" y="12081790"/>
                  </a:lnTo>
                  <a:lnTo>
                    <a:pt x="0" y="12081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64133">
              <a:off x="8818659" y="3060165"/>
              <a:ext cx="3214437" cy="3747920"/>
            </a:xfrm>
            <a:custGeom>
              <a:avLst/>
              <a:gdLst/>
              <a:ahLst/>
              <a:cxnLst/>
              <a:rect l="l" t="t" r="r" b="b"/>
              <a:pathLst>
                <a:path w="3214437" h="3747920">
                  <a:moveTo>
                    <a:pt x="0" y="0"/>
                  </a:moveTo>
                  <a:lnTo>
                    <a:pt x="3214436" y="0"/>
                  </a:lnTo>
                  <a:lnTo>
                    <a:pt x="3214436" y="3747921"/>
                  </a:lnTo>
                  <a:lnTo>
                    <a:pt x="0" y="3747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444" b="-7826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427036" y="521452"/>
            <a:ext cx="9324480" cy="9244096"/>
            <a:chOff x="0" y="0"/>
            <a:chExt cx="12432640" cy="12325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32640" cy="12325462"/>
            </a:xfrm>
            <a:custGeom>
              <a:avLst/>
              <a:gdLst/>
              <a:ahLst/>
              <a:cxnLst/>
              <a:rect l="l" t="t" r="r" b="b"/>
              <a:pathLst>
                <a:path w="12432640" h="12325462">
                  <a:moveTo>
                    <a:pt x="0" y="0"/>
                  </a:moveTo>
                  <a:lnTo>
                    <a:pt x="12432640" y="0"/>
                  </a:lnTo>
                  <a:lnTo>
                    <a:pt x="12432640" y="12325462"/>
                  </a:lnTo>
                  <a:lnTo>
                    <a:pt x="0" y="12325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10255" y="1465297"/>
              <a:ext cx="11172517" cy="5381663"/>
            </a:xfrm>
            <a:custGeom>
              <a:avLst/>
              <a:gdLst/>
              <a:ahLst/>
              <a:cxnLst/>
              <a:rect l="l" t="t" r="r" b="b"/>
              <a:pathLst>
                <a:path w="11172517" h="5381663">
                  <a:moveTo>
                    <a:pt x="0" y="0"/>
                  </a:moveTo>
                  <a:lnTo>
                    <a:pt x="11172517" y="0"/>
                  </a:lnTo>
                  <a:lnTo>
                    <a:pt x="11172517" y="5381663"/>
                  </a:lnTo>
                  <a:lnTo>
                    <a:pt x="0" y="5381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63" r="-1418"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630061" y="391525"/>
              <a:ext cx="11172517" cy="1311449"/>
              <a:chOff x="0" y="0"/>
              <a:chExt cx="1756681" cy="20620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56681" cy="206202"/>
              </a:xfrm>
              <a:custGeom>
                <a:avLst/>
                <a:gdLst/>
                <a:ahLst/>
                <a:cxnLst/>
                <a:rect l="l" t="t" r="r" b="b"/>
                <a:pathLst>
                  <a:path w="1756681" h="206202">
                    <a:moveTo>
                      <a:pt x="0" y="0"/>
                    </a:moveTo>
                    <a:lnTo>
                      <a:pt x="1756681" y="0"/>
                    </a:lnTo>
                    <a:lnTo>
                      <a:pt x="1756681" y="206202"/>
                    </a:lnTo>
                    <a:lnTo>
                      <a:pt x="0" y="20620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95250"/>
                <a:ext cx="1756681" cy="301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10255" y="6747199"/>
              <a:ext cx="11172517" cy="1073772"/>
              <a:chOff x="0" y="0"/>
              <a:chExt cx="1756681" cy="16883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56681" cy="168832"/>
              </a:xfrm>
              <a:custGeom>
                <a:avLst/>
                <a:gdLst/>
                <a:ahLst/>
                <a:cxnLst/>
                <a:rect l="l" t="t" r="r" b="b"/>
                <a:pathLst>
                  <a:path w="1756681" h="168832">
                    <a:moveTo>
                      <a:pt x="0" y="0"/>
                    </a:moveTo>
                    <a:lnTo>
                      <a:pt x="1756681" y="0"/>
                    </a:lnTo>
                    <a:lnTo>
                      <a:pt x="1756681" y="168832"/>
                    </a:lnTo>
                    <a:lnTo>
                      <a:pt x="0" y="16883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95250"/>
                <a:ext cx="1756681" cy="2640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6595134">
            <a:off x="5099854" y="6657618"/>
            <a:ext cx="3368772" cy="2273921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364880" y="521452"/>
            <a:ext cx="1648198" cy="1340535"/>
          </a:xfrm>
          <a:custGeom>
            <a:avLst/>
            <a:gdLst/>
            <a:ahLst/>
            <a:cxnLst/>
            <a:rect l="l" t="t" r="r" b="b"/>
            <a:pathLst>
              <a:path w="1648198" h="1340535">
                <a:moveTo>
                  <a:pt x="0" y="0"/>
                </a:moveTo>
                <a:lnTo>
                  <a:pt x="1648199" y="0"/>
                </a:lnTo>
                <a:lnTo>
                  <a:pt x="1648199" y="1340534"/>
                </a:lnTo>
                <a:lnTo>
                  <a:pt x="0" y="13405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212970" y="1345274"/>
            <a:ext cx="1728584" cy="1340535"/>
          </a:xfrm>
          <a:custGeom>
            <a:avLst/>
            <a:gdLst/>
            <a:ahLst/>
            <a:cxnLst/>
            <a:rect l="l" t="t" r="r" b="b"/>
            <a:pathLst>
              <a:path w="1728584" h="1340535">
                <a:moveTo>
                  <a:pt x="0" y="0"/>
                </a:moveTo>
                <a:lnTo>
                  <a:pt x="1728584" y="0"/>
                </a:lnTo>
                <a:lnTo>
                  <a:pt x="1728584" y="1340534"/>
                </a:lnTo>
                <a:lnTo>
                  <a:pt x="0" y="1340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989337" y="220638"/>
            <a:ext cx="1794903" cy="1794903"/>
          </a:xfrm>
          <a:custGeom>
            <a:avLst/>
            <a:gdLst/>
            <a:ahLst/>
            <a:cxnLst/>
            <a:rect l="l" t="t" r="r" b="b"/>
            <a:pathLst>
              <a:path w="1794903" h="1794903">
                <a:moveTo>
                  <a:pt x="0" y="0"/>
                </a:moveTo>
                <a:lnTo>
                  <a:pt x="1794903" y="0"/>
                </a:lnTo>
                <a:lnTo>
                  <a:pt x="1794903" y="1794903"/>
                </a:lnTo>
                <a:lnTo>
                  <a:pt x="0" y="17949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9129833">
            <a:off x="6072012" y="2593012"/>
            <a:ext cx="2184915" cy="617239"/>
          </a:xfrm>
          <a:custGeom>
            <a:avLst/>
            <a:gdLst/>
            <a:ahLst/>
            <a:cxnLst/>
            <a:rect l="l" t="t" r="r" b="b"/>
            <a:pathLst>
              <a:path w="2184915" h="617239">
                <a:moveTo>
                  <a:pt x="0" y="0"/>
                </a:moveTo>
                <a:lnTo>
                  <a:pt x="2184915" y="0"/>
                </a:lnTo>
                <a:lnTo>
                  <a:pt x="2184915" y="617238"/>
                </a:lnTo>
                <a:lnTo>
                  <a:pt x="0" y="6172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r="-10872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60" r="-6541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" r="-9062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94" r="-10594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23" r="-8723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46853" y="518082"/>
            <a:ext cx="4794294" cy="6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TAKIM ÜYELERİMİZ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1142884"/>
            <a:ext cx="6492240" cy="45733"/>
          </a:xfrm>
          <a:prstGeom prst="line">
            <a:avLst/>
          </a:prstGeom>
          <a:ln w="38100" cap="flat">
            <a:solidFill>
              <a:srgbClr val="144B9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14346701" y="8846702"/>
            <a:ext cx="3941299" cy="1440298"/>
          </a:xfrm>
          <a:custGeom>
            <a:avLst/>
            <a:gdLst/>
            <a:ahLst/>
            <a:cxnLst/>
            <a:rect l="l" t="t" r="r" b="b"/>
            <a:pathLst>
              <a:path w="3941299" h="1440298">
                <a:moveTo>
                  <a:pt x="0" y="0"/>
                </a:moveTo>
                <a:lnTo>
                  <a:pt x="3941299" y="0"/>
                </a:lnTo>
                <a:lnTo>
                  <a:pt x="3941299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405" r="-18560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95661" y="1207666"/>
            <a:ext cx="8896678" cy="2865831"/>
          </a:xfrm>
          <a:custGeom>
            <a:avLst/>
            <a:gdLst/>
            <a:ahLst/>
            <a:cxnLst/>
            <a:rect l="l" t="t" r="r" b="b"/>
            <a:pathLst>
              <a:path w="8896678" h="2865831">
                <a:moveTo>
                  <a:pt x="0" y="0"/>
                </a:moveTo>
                <a:lnTo>
                  <a:pt x="8896678" y="0"/>
                </a:lnTo>
                <a:lnTo>
                  <a:pt x="8896678" y="2865831"/>
                </a:lnTo>
                <a:lnTo>
                  <a:pt x="0" y="2865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076" b="-11136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89095" y="3298755"/>
            <a:ext cx="16683056" cy="5547947"/>
            <a:chOff x="0" y="0"/>
            <a:chExt cx="22244074" cy="7397262"/>
          </a:xfrm>
        </p:grpSpPr>
        <p:grpSp>
          <p:nvGrpSpPr>
            <p:cNvPr id="8" name="Group 8"/>
            <p:cNvGrpSpPr/>
            <p:nvPr/>
          </p:nvGrpSpPr>
          <p:grpSpPr>
            <a:xfrm>
              <a:off x="57594" y="3031641"/>
              <a:ext cx="5188655" cy="4328978"/>
              <a:chOff x="0" y="0"/>
              <a:chExt cx="1015356" cy="84712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15356" cy="847128"/>
              </a:xfrm>
              <a:custGeom>
                <a:avLst/>
                <a:gdLst/>
                <a:ahLst/>
                <a:cxnLst/>
                <a:rect l="l" t="t" r="r" b="b"/>
                <a:pathLst>
                  <a:path w="1015356" h="847128">
                    <a:moveTo>
                      <a:pt x="0" y="0"/>
                    </a:moveTo>
                    <a:lnTo>
                      <a:pt x="1015356" y="0"/>
                    </a:lnTo>
                    <a:lnTo>
                      <a:pt x="1015356" y="847128"/>
                    </a:lnTo>
                    <a:lnTo>
                      <a:pt x="0" y="847128"/>
                    </a:lnTo>
                    <a:close/>
                  </a:path>
                </a:pathLst>
              </a:custGeom>
              <a:solidFill>
                <a:srgbClr val="0D32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1015356" cy="856653"/>
              </a:xfrm>
              <a:prstGeom prst="rect">
                <a:avLst/>
              </a:prstGeom>
            </p:spPr>
            <p:txBody>
              <a:bodyPr lIns="29827" tIns="29827" rIns="29827" bIns="29827" rtlCol="0" anchor="ctr"/>
              <a:lstStyle/>
              <a:p>
                <a:pPr algn="ctr">
                  <a:lnSpc>
                    <a:spcPts val="149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95222" y="3972467"/>
              <a:ext cx="4874028" cy="3424795"/>
              <a:chOff x="0" y="0"/>
              <a:chExt cx="1015356" cy="71345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15356" cy="713452"/>
              </a:xfrm>
              <a:custGeom>
                <a:avLst/>
                <a:gdLst/>
                <a:ahLst/>
                <a:cxnLst/>
                <a:rect l="l" t="t" r="r" b="b"/>
                <a:pathLst>
                  <a:path w="1015356" h="713452">
                    <a:moveTo>
                      <a:pt x="0" y="0"/>
                    </a:moveTo>
                    <a:lnTo>
                      <a:pt x="1015356" y="0"/>
                    </a:lnTo>
                    <a:lnTo>
                      <a:pt x="1015356" y="713452"/>
                    </a:lnTo>
                    <a:lnTo>
                      <a:pt x="0" y="713452"/>
                    </a:lnTo>
                    <a:close/>
                  </a:path>
                </a:pathLst>
              </a:custGeom>
              <a:solidFill>
                <a:srgbClr val="0D32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1015356" cy="722977"/>
              </a:xfrm>
              <a:prstGeom prst="rect">
                <a:avLst/>
              </a:prstGeom>
            </p:spPr>
            <p:txBody>
              <a:bodyPr lIns="29827" tIns="29827" rIns="29827" bIns="29827" rtlCol="0" anchor="ctr"/>
              <a:lstStyle/>
              <a:p>
                <a:pPr algn="ctr">
                  <a:lnSpc>
                    <a:spcPts val="149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537036" y="3903474"/>
              <a:ext cx="4874028" cy="3493788"/>
              <a:chOff x="0" y="0"/>
              <a:chExt cx="1015356" cy="7278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15356" cy="727825"/>
              </a:xfrm>
              <a:custGeom>
                <a:avLst/>
                <a:gdLst/>
                <a:ahLst/>
                <a:cxnLst/>
                <a:rect l="l" t="t" r="r" b="b"/>
                <a:pathLst>
                  <a:path w="1015356" h="727825">
                    <a:moveTo>
                      <a:pt x="0" y="0"/>
                    </a:moveTo>
                    <a:lnTo>
                      <a:pt x="1015356" y="0"/>
                    </a:lnTo>
                    <a:lnTo>
                      <a:pt x="1015356" y="727825"/>
                    </a:lnTo>
                    <a:lnTo>
                      <a:pt x="0" y="727825"/>
                    </a:lnTo>
                    <a:close/>
                  </a:path>
                </a:pathLst>
              </a:custGeom>
              <a:solidFill>
                <a:srgbClr val="0D32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1015356" cy="737350"/>
              </a:xfrm>
              <a:prstGeom prst="rect">
                <a:avLst/>
              </a:prstGeom>
            </p:spPr>
            <p:txBody>
              <a:bodyPr lIns="29827" tIns="29827" rIns="29827" bIns="29827" rtlCol="0" anchor="ctr"/>
              <a:lstStyle/>
              <a:p>
                <a:pPr algn="ctr">
                  <a:lnSpc>
                    <a:spcPts val="149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360609" y="3903474"/>
              <a:ext cx="4874028" cy="3493788"/>
              <a:chOff x="0" y="0"/>
              <a:chExt cx="1015356" cy="7278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15356" cy="727825"/>
              </a:xfrm>
              <a:custGeom>
                <a:avLst/>
                <a:gdLst/>
                <a:ahLst/>
                <a:cxnLst/>
                <a:rect l="l" t="t" r="r" b="b"/>
                <a:pathLst>
                  <a:path w="1015356" h="727825">
                    <a:moveTo>
                      <a:pt x="0" y="0"/>
                    </a:moveTo>
                    <a:lnTo>
                      <a:pt x="1015356" y="0"/>
                    </a:lnTo>
                    <a:lnTo>
                      <a:pt x="1015356" y="727825"/>
                    </a:lnTo>
                    <a:lnTo>
                      <a:pt x="0" y="727825"/>
                    </a:lnTo>
                    <a:close/>
                  </a:path>
                </a:pathLst>
              </a:custGeom>
              <a:solidFill>
                <a:srgbClr val="0D32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1015356" cy="737350"/>
              </a:xfrm>
              <a:prstGeom prst="rect">
                <a:avLst/>
              </a:prstGeom>
            </p:spPr>
            <p:txBody>
              <a:bodyPr lIns="29827" tIns="29827" rIns="29827" bIns="29827" rtlCol="0" anchor="ctr"/>
              <a:lstStyle/>
              <a:p>
                <a:pPr algn="ctr">
                  <a:lnSpc>
                    <a:spcPts val="1496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278408" y="0"/>
              <a:ext cx="4624403" cy="4624403"/>
              <a:chOff x="0" y="0"/>
              <a:chExt cx="8909050" cy="890905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l="l" t="t" r="r" b="b"/>
                <a:pathLst>
                  <a:path w="9329074" h="8904246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0D3263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l="l" t="t" r="r" b="b"/>
                <a:pathLst>
                  <a:path w="8781323" h="8381440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0488" t="-4614" r="-11743" b="-10959"/>
                </a:stretch>
              </a:blip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345084"/>
              </a:solidFill>
            </p:spPr>
          </p:sp>
        </p:grp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260993" y="1158382"/>
              <a:ext cx="3942485" cy="3942485"/>
              <a:chOff x="0" y="0"/>
              <a:chExt cx="8909050" cy="890905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l="l" t="t" r="r" b="b"/>
                <a:pathLst>
                  <a:path w="9329074" h="8904246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0D3263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l="l" t="t" r="r" b="b"/>
                <a:pathLst>
                  <a:path w="8781323" h="8381440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223" t="-16665" r="223" b="-16665"/>
                </a:stretch>
              </a:blip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345084"/>
              </a:solidFill>
            </p:spPr>
          </p:sp>
        </p:grp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12043687" y="1317335"/>
              <a:ext cx="3942485" cy="3942485"/>
              <a:chOff x="0" y="0"/>
              <a:chExt cx="8909050" cy="890905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l="l" t="t" r="r" b="b"/>
                <a:pathLst>
                  <a:path w="9329074" h="8904246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0D3263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l="l" t="t" r="r" b="b"/>
                <a:pathLst>
                  <a:path w="8781323" h="8381440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0226" t="-12104" r="-14544" b="-12964"/>
                </a:stretch>
              </a:blip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345084"/>
              </a:solidFill>
            </p:spPr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17826381" y="1476287"/>
              <a:ext cx="3942485" cy="3942485"/>
              <a:chOff x="0" y="0"/>
              <a:chExt cx="8909050" cy="890905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l="l" t="t" r="r" b="b"/>
                <a:pathLst>
                  <a:path w="9329074" h="8904246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0D326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l="l" t="t" r="r" b="b"/>
                <a:pathLst>
                  <a:path w="8781323" h="8381440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2203" t="-8316" r="-14843" b="-10791"/>
                </a:stretch>
              </a:blip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345084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543385" y="4500578"/>
              <a:ext cx="4217072" cy="1491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9"/>
                </a:lnSpc>
              </a:pPr>
              <a:r>
                <a:rPr lang="en-US" sz="311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Ayça Kumluca</a:t>
              </a:r>
            </a:p>
            <a:p>
              <a:pPr algn="ctr">
                <a:lnSpc>
                  <a:spcPts val="4359"/>
                </a:lnSpc>
                <a:spcBef>
                  <a:spcPct val="0"/>
                </a:spcBef>
              </a:pPr>
              <a:r>
                <a:rPr lang="en-US" sz="311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Topallı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260993" y="5313997"/>
              <a:ext cx="3961359" cy="69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  <a:spcBef>
                  <a:spcPct val="0"/>
                </a:spcBef>
              </a:pPr>
              <a:r>
                <a:rPr lang="en-US" sz="2925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Berra Beşer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002749" y="5360566"/>
              <a:ext cx="3961359" cy="69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  <a:spcBef>
                  <a:spcPct val="0"/>
                </a:spcBef>
              </a:pPr>
              <a:r>
                <a:rPr lang="en-US" sz="2925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Ezgi Avcı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7826381" y="5360566"/>
              <a:ext cx="3961359" cy="69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  <a:spcBef>
                  <a:spcPct val="0"/>
                </a:spcBef>
              </a:pPr>
              <a:r>
                <a:rPr lang="en-US" sz="2925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Bahar Kaya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6165587"/>
              <a:ext cx="4874028" cy="70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Danışman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463877" y="6137989"/>
              <a:ext cx="1555591" cy="70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899" u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Kaptan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3933173" y="6137989"/>
              <a:ext cx="163512" cy="70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144B9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9725304" y="6137989"/>
              <a:ext cx="163512" cy="70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144B9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1596349" y="6140924"/>
              <a:ext cx="4874028" cy="70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899" u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Üye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7370046" y="6165587"/>
              <a:ext cx="4874028" cy="70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899" u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Üye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23" r="-8723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36" r="-9036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58" r="-8758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54" r="-9754"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26" r="-9626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48032" cy="10287000"/>
          </a:xfrm>
          <a:custGeom>
            <a:avLst/>
            <a:gdLst/>
            <a:ahLst/>
            <a:cxnLst/>
            <a:rect l="l" t="t" r="r" b="b"/>
            <a:pathLst>
              <a:path w="18548032" h="10287000">
                <a:moveTo>
                  <a:pt x="0" y="0"/>
                </a:moveTo>
                <a:lnTo>
                  <a:pt x="18548032" y="0"/>
                </a:lnTo>
                <a:lnTo>
                  <a:pt x="185480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6" r="-9286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09" r="-10215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71" r="-7971"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9252" y="8846702"/>
            <a:ext cx="3838748" cy="1440298"/>
          </a:xfrm>
          <a:custGeom>
            <a:avLst/>
            <a:gdLst/>
            <a:ahLst/>
            <a:cxnLst/>
            <a:rect l="l" t="t" r="r" b="b"/>
            <a:pathLst>
              <a:path w="3838748" h="1440298">
                <a:moveTo>
                  <a:pt x="0" y="0"/>
                </a:moveTo>
                <a:lnTo>
                  <a:pt x="3838748" y="0"/>
                </a:lnTo>
                <a:lnTo>
                  <a:pt x="3838748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662" r="-1897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290165" y="617102"/>
            <a:ext cx="15310884" cy="82296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BC872A0-F26D-93A4-5021-047410CF4B4D}"/>
              </a:ext>
            </a:extLst>
          </p:cNvPr>
          <p:cNvSpPr txBox="1"/>
          <p:nvPr/>
        </p:nvSpPr>
        <p:spPr>
          <a:xfrm>
            <a:off x="4112182" y="9366796"/>
            <a:ext cx="9666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i="0" dirty="0">
                <a:solidFill>
                  <a:srgbClr val="DC0000"/>
                </a:solidFill>
                <a:effectLst/>
              </a:rPr>
              <a:t>*</a:t>
            </a:r>
            <a:r>
              <a:rPr lang="tr-TR" sz="2000" b="1" i="0" dirty="0" err="1">
                <a:solidFill>
                  <a:srgbClr val="DC0000"/>
                </a:solidFill>
                <a:effectLst/>
              </a:rPr>
              <a:t>https</a:t>
            </a:r>
            <a:r>
              <a:rPr lang="tr-TR" sz="2000" b="1" i="0" dirty="0">
                <a:solidFill>
                  <a:srgbClr val="DC0000"/>
                </a:solidFill>
                <a:effectLst/>
              </a:rPr>
              <a:t>://</a:t>
            </a:r>
            <a:r>
              <a:rPr lang="tr-TR" sz="2000" b="1" i="0" dirty="0" err="1">
                <a:solidFill>
                  <a:srgbClr val="DC0000"/>
                </a:solidFill>
                <a:effectLst/>
              </a:rPr>
              <a:t>drive.google.com</a:t>
            </a:r>
            <a:r>
              <a:rPr lang="tr-TR" sz="2000" b="1" i="0" dirty="0">
                <a:solidFill>
                  <a:srgbClr val="DC0000"/>
                </a:solidFill>
                <a:effectLst/>
              </a:rPr>
              <a:t>/file/d/1XyiOxtyysHLspCNVncKloamxdcWe1IIi/</a:t>
            </a:r>
            <a:r>
              <a:rPr lang="tr-TR" sz="2000" b="1" i="0" dirty="0" err="1">
                <a:solidFill>
                  <a:srgbClr val="DC0000"/>
                </a:solidFill>
                <a:effectLst/>
              </a:rPr>
              <a:t>view</a:t>
            </a:r>
            <a:endParaRPr lang="tr-T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9252" y="8846702"/>
            <a:ext cx="3838748" cy="1440298"/>
          </a:xfrm>
          <a:custGeom>
            <a:avLst/>
            <a:gdLst/>
            <a:ahLst/>
            <a:cxnLst/>
            <a:rect l="l" t="t" r="r" b="b"/>
            <a:pathLst>
              <a:path w="3838748" h="1440298">
                <a:moveTo>
                  <a:pt x="0" y="0"/>
                </a:moveTo>
                <a:lnTo>
                  <a:pt x="3838748" y="0"/>
                </a:lnTo>
                <a:lnTo>
                  <a:pt x="3838748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662" r="-1897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441595"/>
            <a:ext cx="18288000" cy="5403809"/>
          </a:xfrm>
          <a:custGeom>
            <a:avLst/>
            <a:gdLst/>
            <a:ahLst/>
            <a:cxnLst/>
            <a:rect l="l" t="t" r="r" b="b"/>
            <a:pathLst>
              <a:path w="18288000" h="5403809">
                <a:moveTo>
                  <a:pt x="0" y="0"/>
                </a:moveTo>
                <a:lnTo>
                  <a:pt x="18288000" y="0"/>
                </a:lnTo>
                <a:lnTo>
                  <a:pt x="18288000" y="5403810"/>
                </a:lnTo>
                <a:lnTo>
                  <a:pt x="0" y="540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23422" y="4320746"/>
            <a:ext cx="13441156" cy="14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3"/>
              </a:lnSpc>
            </a:pPr>
            <a:r>
              <a:rPr lang="en-US" sz="7695">
                <a:solidFill>
                  <a:srgbClr val="0D3263"/>
                </a:solidFill>
                <a:latin typeface="Horizon"/>
                <a:ea typeface="Horizon"/>
                <a:cs typeface="Horizon"/>
                <a:sym typeface="Horizon"/>
              </a:rPr>
              <a:t>TEŞEKKÜRLER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72508" y="706613"/>
            <a:ext cx="7315200" cy="1369937"/>
          </a:xfrm>
          <a:custGeom>
            <a:avLst/>
            <a:gdLst/>
            <a:ahLst/>
            <a:cxnLst/>
            <a:rect l="l" t="t" r="r" b="b"/>
            <a:pathLst>
              <a:path w="7315200" h="1369937">
                <a:moveTo>
                  <a:pt x="0" y="0"/>
                </a:moveTo>
                <a:lnTo>
                  <a:pt x="7315200" y="0"/>
                </a:lnTo>
                <a:lnTo>
                  <a:pt x="7315200" y="1369938"/>
                </a:lnTo>
                <a:lnTo>
                  <a:pt x="0" y="136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00364" y="2990435"/>
            <a:ext cx="9273602" cy="3502710"/>
          </a:xfrm>
          <a:custGeom>
            <a:avLst/>
            <a:gdLst/>
            <a:ahLst/>
            <a:cxnLst/>
            <a:rect l="l" t="t" r="r" b="b"/>
            <a:pathLst>
              <a:path w="9273602" h="3502710">
                <a:moveTo>
                  <a:pt x="0" y="0"/>
                </a:moveTo>
                <a:lnTo>
                  <a:pt x="9273602" y="0"/>
                </a:lnTo>
                <a:lnTo>
                  <a:pt x="9273602" y="3502709"/>
                </a:lnTo>
                <a:lnTo>
                  <a:pt x="0" y="3502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22128" y="838200"/>
            <a:ext cx="5150672" cy="91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8">
                <a:solidFill>
                  <a:srgbClr val="144B95"/>
                </a:solidFill>
                <a:latin typeface="Arial Bold"/>
                <a:ea typeface="Arial Bold"/>
                <a:cs typeface="Arial Bold"/>
                <a:sym typeface="Arial Bold"/>
              </a:rPr>
              <a:t>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22183" y="3617329"/>
            <a:ext cx="8670801" cy="209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Doğal afetler sonrası sosyal medyadaki bilgilerin hızlı ve doğru sınıflandırılamaması, müdahale süreçlerinde gecikmelere ve verimsiz kaynak kullanımına neden olmaktadır.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2305" y="7460037"/>
            <a:ext cx="4309877" cy="55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9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Bilgi Yığılması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00364" y="7460037"/>
            <a:ext cx="4943636" cy="55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9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Sınıflandırma Zorluğu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7700" y="7476546"/>
            <a:ext cx="4009863" cy="55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9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Kaynak Yönetimi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89988" y="7460037"/>
            <a:ext cx="3991881" cy="55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9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Müdahale Gecikmesi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346701" y="8846702"/>
            <a:ext cx="3941299" cy="1440298"/>
          </a:xfrm>
          <a:custGeom>
            <a:avLst/>
            <a:gdLst/>
            <a:ahLst/>
            <a:cxnLst/>
            <a:rect l="l" t="t" r="r" b="b"/>
            <a:pathLst>
              <a:path w="3941299" h="1440298">
                <a:moveTo>
                  <a:pt x="0" y="0"/>
                </a:moveTo>
                <a:lnTo>
                  <a:pt x="3941299" y="0"/>
                </a:lnTo>
                <a:lnTo>
                  <a:pt x="3941299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8405" r="-185603"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8627700" y="2076551"/>
            <a:ext cx="0" cy="928937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H="1">
            <a:off x="3665610" y="6606326"/>
            <a:ext cx="726931" cy="578355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10429139" y="6576512"/>
            <a:ext cx="406985" cy="835037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H="1">
            <a:off x="7148293" y="6620567"/>
            <a:ext cx="304605" cy="877576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3305095" y="6608074"/>
            <a:ext cx="769537" cy="520324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16" name="Freeform 16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2519" y="1584871"/>
            <a:ext cx="1009166" cy="408712"/>
          </a:xfrm>
          <a:custGeom>
            <a:avLst/>
            <a:gdLst/>
            <a:ahLst/>
            <a:cxnLst/>
            <a:rect l="l" t="t" r="r" b="b"/>
            <a:pathLst>
              <a:path w="1009166" h="408712">
                <a:moveTo>
                  <a:pt x="0" y="0"/>
                </a:moveTo>
                <a:lnTo>
                  <a:pt x="1009167" y="0"/>
                </a:lnTo>
                <a:lnTo>
                  <a:pt x="1009167" y="408712"/>
                </a:lnTo>
                <a:lnTo>
                  <a:pt x="0" y="408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12870" y="612470"/>
            <a:ext cx="9237307" cy="6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PROJEMİZ VE SAĞLADIĞI ÇÖZÜMLER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85352" y="1489621"/>
            <a:ext cx="8847188" cy="1945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9"/>
              </a:lnSpc>
            </a:pPr>
            <a:r>
              <a:rPr lang="en-US" sz="2156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Hızlı ve Doğru Sınıflandırma: </a:t>
            </a:r>
            <a:r>
              <a:rPr lang="en-US" sz="2156">
                <a:solidFill>
                  <a:srgbClr val="0D3263"/>
                </a:solidFill>
                <a:latin typeface="Arial"/>
                <a:ea typeface="Arial"/>
                <a:cs typeface="Arial"/>
                <a:sym typeface="Arial"/>
              </a:rPr>
              <a:t>Sosyal medyada paylaşılan afetle ilgili tweetlerin anında ve doğru bir şekilde sınıflandırılması (Yardım Kurumları ve Organizasyonlar, Acil Durum Yöneticileri)</a:t>
            </a:r>
          </a:p>
          <a:p>
            <a:pPr algn="l">
              <a:lnSpc>
                <a:spcPts val="3019"/>
              </a:lnSpc>
            </a:pPr>
            <a:endParaRPr lang="en-US" sz="2156">
              <a:solidFill>
                <a:srgbClr val="0D326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019"/>
              </a:lnSpc>
              <a:spcBef>
                <a:spcPct val="0"/>
              </a:spcBef>
            </a:pPr>
            <a:r>
              <a:rPr lang="en-US" sz="2156">
                <a:solidFill>
                  <a:srgbClr val="0D32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8002519" y="2748131"/>
            <a:ext cx="1009166" cy="408712"/>
          </a:xfrm>
          <a:custGeom>
            <a:avLst/>
            <a:gdLst/>
            <a:ahLst/>
            <a:cxnLst/>
            <a:rect l="l" t="t" r="r" b="b"/>
            <a:pathLst>
              <a:path w="1009166" h="408712">
                <a:moveTo>
                  <a:pt x="0" y="0"/>
                </a:moveTo>
                <a:lnTo>
                  <a:pt x="1009167" y="0"/>
                </a:lnTo>
                <a:lnTo>
                  <a:pt x="1009167" y="408712"/>
                </a:lnTo>
                <a:lnTo>
                  <a:pt x="0" y="408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85352" y="2701606"/>
            <a:ext cx="8847188" cy="2441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8"/>
              </a:lnSpc>
            </a:pPr>
            <a:r>
              <a:rPr lang="en-US" sz="1956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Gerçek Zamanlı Bilgi Akışı: </a:t>
            </a:r>
            <a:r>
              <a:rPr lang="en-US" sz="1956">
                <a:solidFill>
                  <a:srgbClr val="0D3263"/>
                </a:solidFill>
                <a:latin typeface="Arial"/>
                <a:ea typeface="Arial"/>
                <a:cs typeface="Arial"/>
                <a:sym typeface="Arial"/>
              </a:rPr>
              <a:t>Yardım kurumlarına hızlı ve doğru bilgi sağlayarak etkin müdahale imkanı (Yardım Kurumları ve Organizasyonlar, Sosyal Medya İzleyicileri)</a:t>
            </a:r>
          </a:p>
          <a:p>
            <a:pPr algn="just">
              <a:lnSpc>
                <a:spcPts val="2738"/>
              </a:lnSpc>
            </a:pPr>
            <a:endParaRPr lang="en-US" sz="1956">
              <a:solidFill>
                <a:srgbClr val="0D326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2738"/>
              </a:lnSpc>
            </a:pPr>
            <a:endParaRPr lang="en-US" sz="1956">
              <a:solidFill>
                <a:srgbClr val="0D326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2738"/>
              </a:lnSpc>
            </a:pPr>
            <a:endParaRPr lang="en-US" sz="1956">
              <a:solidFill>
                <a:srgbClr val="0D326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2738"/>
              </a:lnSpc>
              <a:spcBef>
                <a:spcPct val="0"/>
              </a:spcBef>
            </a:pPr>
            <a:endParaRPr lang="en-US" sz="1956">
              <a:solidFill>
                <a:srgbClr val="0D32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7977101" y="3909318"/>
            <a:ext cx="1009166" cy="408712"/>
          </a:xfrm>
          <a:custGeom>
            <a:avLst/>
            <a:gdLst/>
            <a:ahLst/>
            <a:cxnLst/>
            <a:rect l="l" t="t" r="r" b="b"/>
            <a:pathLst>
              <a:path w="1009166" h="408712">
                <a:moveTo>
                  <a:pt x="0" y="0"/>
                </a:moveTo>
                <a:lnTo>
                  <a:pt x="1009166" y="0"/>
                </a:lnTo>
                <a:lnTo>
                  <a:pt x="1009166" y="408713"/>
                </a:lnTo>
                <a:lnTo>
                  <a:pt x="0" y="408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85352" y="3865403"/>
            <a:ext cx="8847188" cy="156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6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Etkili Kaynak Yönetimi: </a:t>
            </a:r>
            <a:r>
              <a:rPr lang="en-US" sz="2160">
                <a:solidFill>
                  <a:srgbClr val="0D3263"/>
                </a:solidFill>
                <a:latin typeface="Arial"/>
                <a:ea typeface="Arial"/>
                <a:cs typeface="Arial"/>
                <a:sym typeface="Arial"/>
              </a:rPr>
              <a:t>Kaynakların verimli kullanılmasını sağlayarak afet sırasında etkinlik ve verimlilik artırma (Acil Durum Yöneticileri)</a:t>
            </a:r>
          </a:p>
          <a:p>
            <a:pPr algn="just">
              <a:lnSpc>
                <a:spcPts val="3024"/>
              </a:lnSpc>
            </a:pPr>
            <a:endParaRPr lang="en-US" sz="2160">
              <a:solidFill>
                <a:srgbClr val="0D326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024"/>
              </a:lnSpc>
              <a:spcBef>
                <a:spcPct val="0"/>
              </a:spcBef>
            </a:pPr>
            <a:endParaRPr lang="en-US" sz="2160">
              <a:solidFill>
                <a:srgbClr val="0D32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977101" y="4994421"/>
            <a:ext cx="1009166" cy="408712"/>
          </a:xfrm>
          <a:custGeom>
            <a:avLst/>
            <a:gdLst/>
            <a:ahLst/>
            <a:cxnLst/>
            <a:rect l="l" t="t" r="r" b="b"/>
            <a:pathLst>
              <a:path w="1009166" h="408712">
                <a:moveTo>
                  <a:pt x="0" y="0"/>
                </a:moveTo>
                <a:lnTo>
                  <a:pt x="1009166" y="0"/>
                </a:lnTo>
                <a:lnTo>
                  <a:pt x="1009166" y="408712"/>
                </a:lnTo>
                <a:lnTo>
                  <a:pt x="0" y="408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07361" y="8846702"/>
            <a:ext cx="3980639" cy="1440298"/>
          </a:xfrm>
          <a:custGeom>
            <a:avLst/>
            <a:gdLst/>
            <a:ahLst/>
            <a:cxnLst/>
            <a:rect l="l" t="t" r="r" b="b"/>
            <a:pathLst>
              <a:path w="3980639" h="1440298">
                <a:moveTo>
                  <a:pt x="0" y="0"/>
                </a:moveTo>
                <a:lnTo>
                  <a:pt x="3980639" y="0"/>
                </a:lnTo>
                <a:lnTo>
                  <a:pt x="3980639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008" r="-1794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15537" y="699"/>
            <a:ext cx="5775239" cy="2951789"/>
          </a:xfrm>
          <a:custGeom>
            <a:avLst/>
            <a:gdLst/>
            <a:ahLst/>
            <a:cxnLst/>
            <a:rect l="l" t="t" r="r" b="b"/>
            <a:pathLst>
              <a:path w="5775239" h="2951789">
                <a:moveTo>
                  <a:pt x="0" y="0"/>
                </a:moveTo>
                <a:lnTo>
                  <a:pt x="5775239" y="0"/>
                </a:lnTo>
                <a:lnTo>
                  <a:pt x="5775239" y="2951788"/>
                </a:lnTo>
                <a:lnTo>
                  <a:pt x="0" y="2951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196104" y="3156679"/>
            <a:ext cx="3147693" cy="2185160"/>
            <a:chOff x="0" y="-114300"/>
            <a:chExt cx="829022" cy="5755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9018" cy="403467"/>
            </a:xfrm>
            <a:custGeom>
              <a:avLst/>
              <a:gdLst/>
              <a:ahLst/>
              <a:cxnLst/>
              <a:rect l="l" t="t" r="r" b="b"/>
              <a:pathLst>
                <a:path w="783725" h="403467">
                  <a:moveTo>
                    <a:pt x="132687" y="0"/>
                  </a:moveTo>
                  <a:lnTo>
                    <a:pt x="651038" y="0"/>
                  </a:lnTo>
                  <a:cubicBezTo>
                    <a:pt x="724319" y="0"/>
                    <a:pt x="783725" y="59406"/>
                    <a:pt x="783725" y="132687"/>
                  </a:cubicBezTo>
                  <a:lnTo>
                    <a:pt x="783725" y="270780"/>
                  </a:lnTo>
                  <a:cubicBezTo>
                    <a:pt x="783725" y="344061"/>
                    <a:pt x="724319" y="403467"/>
                    <a:pt x="651038" y="403467"/>
                  </a:cubicBezTo>
                  <a:lnTo>
                    <a:pt x="132687" y="403467"/>
                  </a:lnTo>
                  <a:cubicBezTo>
                    <a:pt x="59406" y="403467"/>
                    <a:pt x="0" y="344061"/>
                    <a:pt x="0" y="270780"/>
                  </a:cubicBezTo>
                  <a:lnTo>
                    <a:pt x="0" y="132687"/>
                  </a:lnTo>
                  <a:cubicBezTo>
                    <a:pt x="0" y="59406"/>
                    <a:pt x="59406" y="0"/>
                    <a:pt x="132687" y="0"/>
                  </a:cubicBezTo>
                  <a:close/>
                </a:path>
              </a:pathLst>
            </a:custGeom>
            <a:solidFill>
              <a:srgbClr val="DC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829022" cy="575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FFFFFF"/>
                  </a:solidFill>
                  <a:latin typeface="Horizon"/>
                  <a:ea typeface="Horizon"/>
                  <a:cs typeface="Horizon"/>
                  <a:sym typeface="Horizon"/>
                </a:rPr>
                <a:t>D’ASAP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396665" y="7099070"/>
            <a:ext cx="1580436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Yangın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2834" y="9176773"/>
            <a:ext cx="3447574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Malzeme-Yiyecek</a:t>
            </a:r>
            <a:endParaRPr lang="en-US" sz="33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7" name="AutoShape 17"/>
          <p:cNvSpPr/>
          <p:nvPr/>
        </p:nvSpPr>
        <p:spPr>
          <a:xfrm flipH="1">
            <a:off x="1945457" y="6516762"/>
            <a:ext cx="742252" cy="558557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H="1">
            <a:off x="2316583" y="8794756"/>
            <a:ext cx="742252" cy="558557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6429043" y="6523432"/>
            <a:ext cx="769537" cy="520324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6429043" y="8943829"/>
            <a:ext cx="769537" cy="520324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4722057" y="6523432"/>
            <a:ext cx="0" cy="555847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4722057" y="8998093"/>
            <a:ext cx="0" cy="555847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4683957" y="5122577"/>
            <a:ext cx="0" cy="555847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>
            <a:off x="4683957" y="2933754"/>
            <a:ext cx="0" cy="555847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 flipH="1">
            <a:off x="6343796" y="7705457"/>
            <a:ext cx="742252" cy="558557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>
            <a:off x="2036878" y="7737020"/>
            <a:ext cx="769537" cy="520324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4701167" y="7737020"/>
            <a:ext cx="0" cy="555847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grpSp>
        <p:nvGrpSpPr>
          <p:cNvPr id="28" name="Group 28"/>
          <p:cNvGrpSpPr/>
          <p:nvPr/>
        </p:nvGrpSpPr>
        <p:grpSpPr>
          <a:xfrm>
            <a:off x="1747429" y="5320642"/>
            <a:ext cx="5949257" cy="1026818"/>
            <a:chOff x="0" y="-114300"/>
            <a:chExt cx="1566882" cy="270438"/>
          </a:xfrm>
        </p:grpSpPr>
        <p:sp>
          <p:nvSpPr>
            <p:cNvPr id="29" name="Freeform 29"/>
            <p:cNvSpPr/>
            <p:nvPr/>
          </p:nvSpPr>
          <p:spPr>
            <a:xfrm>
              <a:off x="0" y="-29768"/>
              <a:ext cx="1566882" cy="156138"/>
            </a:xfrm>
            <a:custGeom>
              <a:avLst/>
              <a:gdLst/>
              <a:ahLst/>
              <a:cxnLst/>
              <a:rect l="l" t="t" r="r" b="b"/>
              <a:pathLst>
                <a:path w="1566882" h="156138">
                  <a:moveTo>
                    <a:pt x="66368" y="0"/>
                  </a:moveTo>
                  <a:lnTo>
                    <a:pt x="1500515" y="0"/>
                  </a:lnTo>
                  <a:cubicBezTo>
                    <a:pt x="1518117" y="0"/>
                    <a:pt x="1534997" y="6992"/>
                    <a:pt x="1547444" y="19439"/>
                  </a:cubicBezTo>
                  <a:cubicBezTo>
                    <a:pt x="1559890" y="31885"/>
                    <a:pt x="1566882" y="48766"/>
                    <a:pt x="1566882" y="66368"/>
                  </a:cubicBezTo>
                  <a:lnTo>
                    <a:pt x="1566882" y="89770"/>
                  </a:lnTo>
                  <a:cubicBezTo>
                    <a:pt x="1566882" y="126424"/>
                    <a:pt x="1537169" y="156138"/>
                    <a:pt x="1500515" y="156138"/>
                  </a:cubicBezTo>
                  <a:lnTo>
                    <a:pt x="66368" y="156138"/>
                  </a:lnTo>
                  <a:cubicBezTo>
                    <a:pt x="29714" y="156138"/>
                    <a:pt x="0" y="126424"/>
                    <a:pt x="0" y="89770"/>
                  </a:cubicBezTo>
                  <a:lnTo>
                    <a:pt x="0" y="66368"/>
                  </a:lnTo>
                  <a:cubicBezTo>
                    <a:pt x="0" y="29714"/>
                    <a:pt x="29714" y="0"/>
                    <a:pt x="6636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14300"/>
              <a:ext cx="1566882" cy="270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Birinci</a:t>
              </a:r>
              <a:r>
                <a:rPr lang="en-US" sz="27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Aşama</a:t>
              </a:r>
              <a:r>
                <a:rPr lang="en-US" sz="27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Sınıflandırma</a:t>
              </a:r>
              <a:endParaRPr lang="en-US" sz="27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97969" y="8003351"/>
            <a:ext cx="5960617" cy="1026818"/>
            <a:chOff x="-2992" y="-114300"/>
            <a:chExt cx="1569874" cy="270438"/>
          </a:xfrm>
        </p:grpSpPr>
        <p:sp>
          <p:nvSpPr>
            <p:cNvPr id="32" name="Freeform 32"/>
            <p:cNvSpPr/>
            <p:nvPr/>
          </p:nvSpPr>
          <p:spPr>
            <a:xfrm>
              <a:off x="-2992" y="-29192"/>
              <a:ext cx="1566882" cy="156138"/>
            </a:xfrm>
            <a:custGeom>
              <a:avLst/>
              <a:gdLst/>
              <a:ahLst/>
              <a:cxnLst/>
              <a:rect l="l" t="t" r="r" b="b"/>
              <a:pathLst>
                <a:path w="1566882" h="156138">
                  <a:moveTo>
                    <a:pt x="66368" y="0"/>
                  </a:moveTo>
                  <a:lnTo>
                    <a:pt x="1500515" y="0"/>
                  </a:lnTo>
                  <a:cubicBezTo>
                    <a:pt x="1518117" y="0"/>
                    <a:pt x="1534997" y="6992"/>
                    <a:pt x="1547444" y="19439"/>
                  </a:cubicBezTo>
                  <a:cubicBezTo>
                    <a:pt x="1559890" y="31885"/>
                    <a:pt x="1566882" y="48766"/>
                    <a:pt x="1566882" y="66368"/>
                  </a:cubicBezTo>
                  <a:lnTo>
                    <a:pt x="1566882" y="89770"/>
                  </a:lnTo>
                  <a:cubicBezTo>
                    <a:pt x="1566882" y="126424"/>
                    <a:pt x="1537169" y="156138"/>
                    <a:pt x="1500515" y="156138"/>
                  </a:cubicBezTo>
                  <a:lnTo>
                    <a:pt x="66368" y="156138"/>
                  </a:lnTo>
                  <a:cubicBezTo>
                    <a:pt x="29714" y="156138"/>
                    <a:pt x="0" y="126424"/>
                    <a:pt x="0" y="89770"/>
                  </a:cubicBezTo>
                  <a:lnTo>
                    <a:pt x="0" y="66368"/>
                  </a:lnTo>
                  <a:cubicBezTo>
                    <a:pt x="0" y="29714"/>
                    <a:pt x="29714" y="0"/>
                    <a:pt x="6636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14300"/>
              <a:ext cx="1566882" cy="270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İkinci</a:t>
              </a:r>
              <a:r>
                <a:rPr lang="en-US" sz="27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Aşama</a:t>
              </a:r>
              <a:r>
                <a:rPr lang="en-US" sz="27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Sınıflandırma</a:t>
              </a:r>
              <a:endParaRPr lang="en-US" sz="27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AutoShape 34"/>
          <p:cNvSpPr/>
          <p:nvPr/>
        </p:nvSpPr>
        <p:spPr>
          <a:xfrm>
            <a:off x="8043334" y="6474272"/>
            <a:ext cx="769537" cy="520324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35" name="Freeform 35"/>
          <p:cNvSpPr/>
          <p:nvPr/>
        </p:nvSpPr>
        <p:spPr>
          <a:xfrm>
            <a:off x="9137929" y="8421541"/>
            <a:ext cx="733111" cy="850320"/>
          </a:xfrm>
          <a:custGeom>
            <a:avLst/>
            <a:gdLst/>
            <a:ahLst/>
            <a:cxnLst/>
            <a:rect l="l" t="t" r="r" b="b"/>
            <a:pathLst>
              <a:path w="733111" h="850320">
                <a:moveTo>
                  <a:pt x="0" y="0"/>
                </a:moveTo>
                <a:lnTo>
                  <a:pt x="733111" y="0"/>
                </a:lnTo>
                <a:lnTo>
                  <a:pt x="733111" y="850321"/>
                </a:lnTo>
                <a:lnTo>
                  <a:pt x="0" y="85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9185352" y="4916627"/>
            <a:ext cx="8847188" cy="156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6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Gelişmiş Müdahale Süreçleri: </a:t>
            </a:r>
            <a:r>
              <a:rPr lang="en-US" sz="2160">
                <a:solidFill>
                  <a:srgbClr val="0D3263"/>
                </a:solidFill>
                <a:latin typeface="Arial"/>
                <a:ea typeface="Arial"/>
                <a:cs typeface="Arial"/>
                <a:sym typeface="Arial"/>
              </a:rPr>
              <a:t>Acil yardım operasyonlarının hızlanması ve iyileştirilmesi (Yardım Kurumları ve Organizasyonlar, Acil Durum Yöneticileri)</a:t>
            </a:r>
          </a:p>
          <a:p>
            <a:pPr algn="just">
              <a:lnSpc>
                <a:spcPts val="3024"/>
              </a:lnSpc>
              <a:spcBef>
                <a:spcPct val="0"/>
              </a:spcBef>
            </a:pPr>
            <a:endParaRPr lang="en-US" sz="2160">
              <a:solidFill>
                <a:srgbClr val="0D32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90813" y="7099070"/>
            <a:ext cx="1851541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Deprem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288729" y="7099070"/>
            <a:ext cx="790456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24781" y="9656445"/>
            <a:ext cx="1304330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Haber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76948" y="9563861"/>
            <a:ext cx="3400306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Arama</a:t>
            </a:r>
            <a:r>
              <a:rPr lang="en-US" sz="33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Kurtarma</a:t>
            </a:r>
            <a:r>
              <a:rPr lang="en-US" sz="33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96024" y="7100938"/>
            <a:ext cx="1816921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Alakasız</a:t>
            </a:r>
          </a:p>
        </p:txBody>
      </p:sp>
      <p:sp>
        <p:nvSpPr>
          <p:cNvPr id="42" name="AutoShape 42"/>
          <p:cNvSpPr/>
          <p:nvPr/>
        </p:nvSpPr>
        <p:spPr>
          <a:xfrm>
            <a:off x="9542584" y="7701497"/>
            <a:ext cx="0" cy="555847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14449252" y="8846702"/>
            <a:ext cx="3838748" cy="1440298"/>
          </a:xfrm>
          <a:custGeom>
            <a:avLst/>
            <a:gdLst/>
            <a:ahLst/>
            <a:cxnLst/>
            <a:rect l="l" t="t" r="r" b="b"/>
            <a:pathLst>
              <a:path w="3838748" h="1440298">
                <a:moveTo>
                  <a:pt x="0" y="0"/>
                </a:moveTo>
                <a:lnTo>
                  <a:pt x="3838748" y="0"/>
                </a:lnTo>
                <a:lnTo>
                  <a:pt x="3838748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662" r="-18974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7F75B5C9-BD8C-454C-3420-AAC8295AB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18883" y="856911"/>
            <a:ext cx="8335414" cy="1552993"/>
            <a:chOff x="0" y="0"/>
            <a:chExt cx="11113885" cy="2070657"/>
          </a:xfrm>
        </p:grpSpPr>
        <p:sp>
          <p:nvSpPr>
            <p:cNvPr id="3" name="Freeform 3"/>
            <p:cNvSpPr/>
            <p:nvPr/>
          </p:nvSpPr>
          <p:spPr>
            <a:xfrm>
              <a:off x="0" y="146877"/>
              <a:ext cx="1407824" cy="1407824"/>
            </a:xfrm>
            <a:custGeom>
              <a:avLst/>
              <a:gdLst/>
              <a:ahLst/>
              <a:cxnLst/>
              <a:rect l="l" t="t" r="r" b="b"/>
              <a:pathLst>
                <a:path w="1407824" h="1407824">
                  <a:moveTo>
                    <a:pt x="0" y="0"/>
                  </a:moveTo>
                  <a:lnTo>
                    <a:pt x="1407824" y="0"/>
                  </a:lnTo>
                  <a:lnTo>
                    <a:pt x="1407824" y="1407824"/>
                  </a:lnTo>
                  <a:lnTo>
                    <a:pt x="0" y="1407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79522" y="7244"/>
              <a:ext cx="2119181" cy="2063413"/>
            </a:xfrm>
            <a:custGeom>
              <a:avLst/>
              <a:gdLst/>
              <a:ahLst/>
              <a:cxnLst/>
              <a:rect l="l" t="t" r="r" b="b"/>
              <a:pathLst>
                <a:path w="2119181" h="2063413">
                  <a:moveTo>
                    <a:pt x="0" y="0"/>
                  </a:moveTo>
                  <a:lnTo>
                    <a:pt x="2119181" y="0"/>
                  </a:lnTo>
                  <a:lnTo>
                    <a:pt x="2119181" y="2063413"/>
                  </a:lnTo>
                  <a:lnTo>
                    <a:pt x="0" y="206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679214" y="0"/>
              <a:ext cx="1919797" cy="1363974"/>
            </a:xfrm>
            <a:custGeom>
              <a:avLst/>
              <a:gdLst/>
              <a:ahLst/>
              <a:cxnLst/>
              <a:rect l="l" t="t" r="r" b="b"/>
              <a:pathLst>
                <a:path w="1919797" h="1363974">
                  <a:moveTo>
                    <a:pt x="0" y="0"/>
                  </a:moveTo>
                  <a:lnTo>
                    <a:pt x="1919797" y="0"/>
                  </a:lnTo>
                  <a:lnTo>
                    <a:pt x="1919797" y="1363974"/>
                  </a:lnTo>
                  <a:lnTo>
                    <a:pt x="0" y="1363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200001" y="48120"/>
              <a:ext cx="2913884" cy="1638631"/>
            </a:xfrm>
            <a:custGeom>
              <a:avLst/>
              <a:gdLst/>
              <a:ahLst/>
              <a:cxnLst/>
              <a:rect l="l" t="t" r="r" b="b"/>
              <a:pathLst>
                <a:path w="2913884" h="1638631">
                  <a:moveTo>
                    <a:pt x="0" y="0"/>
                  </a:moveTo>
                  <a:lnTo>
                    <a:pt x="2913884" y="0"/>
                  </a:lnTo>
                  <a:lnTo>
                    <a:pt x="2913884" y="1638631"/>
                  </a:lnTo>
                  <a:lnTo>
                    <a:pt x="0" y="1638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6478772" y="1038951"/>
              <a:ext cx="1147405" cy="0"/>
            </a:xfrm>
            <a:prstGeom prst="line">
              <a:avLst/>
            </a:prstGeom>
            <a:ln w="94121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807237" y="1038951"/>
              <a:ext cx="1147405" cy="0"/>
            </a:xfrm>
            <a:prstGeom prst="line">
              <a:avLst/>
            </a:prstGeom>
            <a:ln w="94121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9" name="Freeform 9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151918" y="105623"/>
            <a:ext cx="5984165" cy="6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VERİ SETİ HAZIRLAMA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640" y="2731741"/>
            <a:ext cx="16241926" cy="6944876"/>
            <a:chOff x="0" y="0"/>
            <a:chExt cx="21655901" cy="9259835"/>
          </a:xfrm>
        </p:grpSpPr>
        <p:sp>
          <p:nvSpPr>
            <p:cNvPr id="12" name="AutoShape 12"/>
            <p:cNvSpPr/>
            <p:nvPr/>
          </p:nvSpPr>
          <p:spPr>
            <a:xfrm>
              <a:off x="16987706" y="6954593"/>
              <a:ext cx="0" cy="1238583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580748" y="608458"/>
              <a:ext cx="8813916" cy="6736091"/>
            </a:xfrm>
            <a:custGeom>
              <a:avLst/>
              <a:gdLst/>
              <a:ahLst/>
              <a:cxnLst/>
              <a:rect l="l" t="t" r="r" b="b"/>
              <a:pathLst>
                <a:path w="8813916" h="6736091">
                  <a:moveTo>
                    <a:pt x="0" y="0"/>
                  </a:moveTo>
                  <a:lnTo>
                    <a:pt x="8813916" y="0"/>
                  </a:lnTo>
                  <a:lnTo>
                    <a:pt x="8813916" y="6736091"/>
                  </a:lnTo>
                  <a:lnTo>
                    <a:pt x="0" y="673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64" r="-664" b="-3671"/>
              </a:stretch>
            </a:blipFill>
          </p:spPr>
        </p:sp>
        <p:sp>
          <p:nvSpPr>
            <p:cNvPr id="14" name="AutoShape 14"/>
            <p:cNvSpPr/>
            <p:nvPr/>
          </p:nvSpPr>
          <p:spPr>
            <a:xfrm>
              <a:off x="4476682" y="6954593"/>
              <a:ext cx="0" cy="1238583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sp>
          <p:nvSpPr>
            <p:cNvPr id="15" name="Freeform 15"/>
            <p:cNvSpPr/>
            <p:nvPr/>
          </p:nvSpPr>
          <p:spPr>
            <a:xfrm>
              <a:off x="216913" y="613008"/>
              <a:ext cx="8902565" cy="6731540"/>
            </a:xfrm>
            <a:custGeom>
              <a:avLst/>
              <a:gdLst/>
              <a:ahLst/>
              <a:cxnLst/>
              <a:rect l="l" t="t" r="r" b="b"/>
              <a:pathLst>
                <a:path w="8902565" h="6731540">
                  <a:moveTo>
                    <a:pt x="0" y="0"/>
                  </a:moveTo>
                  <a:lnTo>
                    <a:pt x="8902565" y="0"/>
                  </a:lnTo>
                  <a:lnTo>
                    <a:pt x="8902565" y="6731541"/>
                  </a:lnTo>
                  <a:lnTo>
                    <a:pt x="0" y="673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8269376"/>
              <a:ext cx="9336391" cy="990459"/>
            </a:xfrm>
            <a:custGeom>
              <a:avLst/>
              <a:gdLst/>
              <a:ahLst/>
              <a:cxnLst/>
              <a:rect l="l" t="t" r="r" b="b"/>
              <a:pathLst>
                <a:path w="9336391" h="990459">
                  <a:moveTo>
                    <a:pt x="0" y="0"/>
                  </a:moveTo>
                  <a:lnTo>
                    <a:pt x="9336391" y="0"/>
                  </a:lnTo>
                  <a:lnTo>
                    <a:pt x="9336391" y="990459"/>
                  </a:lnTo>
                  <a:lnTo>
                    <a:pt x="0" y="990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125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319510" y="8340964"/>
              <a:ext cx="9336391" cy="847282"/>
            </a:xfrm>
            <a:custGeom>
              <a:avLst/>
              <a:gdLst/>
              <a:ahLst/>
              <a:cxnLst/>
              <a:rect l="l" t="t" r="r" b="b"/>
              <a:pathLst>
                <a:path w="9336391" h="847282">
                  <a:moveTo>
                    <a:pt x="0" y="0"/>
                  </a:moveTo>
                  <a:lnTo>
                    <a:pt x="9336391" y="0"/>
                  </a:lnTo>
                  <a:lnTo>
                    <a:pt x="9336391" y="847282"/>
                  </a:lnTo>
                  <a:lnTo>
                    <a:pt x="0" y="84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5310671" y="-104775"/>
              <a:ext cx="3354070" cy="626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D32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İhtiyaç Veri Seti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330065" y="-104775"/>
              <a:ext cx="4191635" cy="626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D32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Doğal Afet Veri Seti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0331" y="8846702"/>
            <a:ext cx="3507669" cy="1440298"/>
          </a:xfrm>
          <a:custGeom>
            <a:avLst/>
            <a:gdLst/>
            <a:ahLst/>
            <a:cxnLst/>
            <a:rect l="l" t="t" r="r" b="b"/>
            <a:pathLst>
              <a:path w="3507669" h="1440298">
                <a:moveTo>
                  <a:pt x="0" y="0"/>
                </a:moveTo>
                <a:lnTo>
                  <a:pt x="3507669" y="0"/>
                </a:lnTo>
                <a:lnTo>
                  <a:pt x="3507669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326" r="-21304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47699" y="1984457"/>
            <a:ext cx="9192602" cy="8302543"/>
            <a:chOff x="0" y="-456303"/>
            <a:chExt cx="12256802" cy="11070057"/>
          </a:xfrm>
        </p:grpSpPr>
        <p:sp>
          <p:nvSpPr>
            <p:cNvPr id="4" name="AutoShape 4"/>
            <p:cNvSpPr/>
            <p:nvPr/>
          </p:nvSpPr>
          <p:spPr>
            <a:xfrm>
              <a:off x="3707304" y="9959806"/>
              <a:ext cx="1238583" cy="0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5383761" y="6577578"/>
              <a:ext cx="2259447" cy="2426154"/>
            </a:xfrm>
            <a:custGeom>
              <a:avLst/>
              <a:gdLst/>
              <a:ahLst/>
              <a:cxnLst/>
              <a:rect l="l" t="t" r="r" b="b"/>
              <a:pathLst>
                <a:path w="2259447" h="2426154">
                  <a:moveTo>
                    <a:pt x="0" y="0"/>
                  </a:moveTo>
                  <a:lnTo>
                    <a:pt x="2259447" y="0"/>
                  </a:lnTo>
                  <a:lnTo>
                    <a:pt x="2259447" y="2426153"/>
                  </a:lnTo>
                  <a:lnTo>
                    <a:pt x="0" y="2426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724" r="-10635" b="-987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383761" y="9050407"/>
              <a:ext cx="3312529" cy="1563347"/>
            </a:xfrm>
            <a:custGeom>
              <a:avLst/>
              <a:gdLst/>
              <a:ahLst/>
              <a:cxnLst/>
              <a:rect l="l" t="t" r="r" b="b"/>
              <a:pathLst>
                <a:path w="3312529" h="1563347">
                  <a:moveTo>
                    <a:pt x="0" y="0"/>
                  </a:moveTo>
                  <a:lnTo>
                    <a:pt x="3312530" y="0"/>
                  </a:lnTo>
                  <a:lnTo>
                    <a:pt x="3312530" y="1563347"/>
                  </a:lnTo>
                  <a:lnTo>
                    <a:pt x="0" y="1563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886" t="-1271" r="-11959" b="-15822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4540445" y="1200841"/>
              <a:ext cx="2697321" cy="3637155"/>
              <a:chOff x="0" y="0"/>
              <a:chExt cx="532804" cy="7184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32804" cy="718450"/>
              </a:xfrm>
              <a:custGeom>
                <a:avLst/>
                <a:gdLst/>
                <a:ahLst/>
                <a:cxnLst/>
                <a:rect l="l" t="t" r="r" b="b"/>
                <a:pathLst>
                  <a:path w="532804" h="718450">
                    <a:moveTo>
                      <a:pt x="0" y="0"/>
                    </a:moveTo>
                    <a:lnTo>
                      <a:pt x="532804" y="0"/>
                    </a:lnTo>
                    <a:lnTo>
                      <a:pt x="532804" y="718450"/>
                    </a:lnTo>
                    <a:lnTo>
                      <a:pt x="0" y="718450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61925"/>
                <a:ext cx="532804" cy="880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601"/>
                  </a:lnSpc>
                </a:pPr>
                <a:r>
                  <a:rPr lang="en-US" sz="4000">
                    <a:solidFill>
                      <a:srgbClr val="0D3263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BDM</a:t>
                </a:r>
              </a:p>
            </p:txBody>
          </p:sp>
        </p:grpSp>
        <p:sp>
          <p:nvSpPr>
            <p:cNvPr id="10" name="AutoShape 10"/>
            <p:cNvSpPr/>
            <p:nvPr/>
          </p:nvSpPr>
          <p:spPr>
            <a:xfrm>
              <a:off x="7755736" y="2442799"/>
              <a:ext cx="1238583" cy="0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7755736" y="3533731"/>
              <a:ext cx="1238583" cy="0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2468721" y="3230679"/>
              <a:ext cx="1238583" cy="0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7755736" y="4589842"/>
              <a:ext cx="1238583" cy="0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7755736" y="1448995"/>
              <a:ext cx="1238583" cy="0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631217" y="-456303"/>
              <a:ext cx="11625585" cy="1250744"/>
              <a:chOff x="0" y="-234122"/>
              <a:chExt cx="2296412" cy="24705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296412" cy="12937"/>
              </a:xfrm>
              <a:custGeom>
                <a:avLst/>
                <a:gdLst/>
                <a:ahLst/>
                <a:cxnLst/>
                <a:rect l="l" t="t" r="r" b="b"/>
                <a:pathLst>
                  <a:path w="2296412" h="12937">
                    <a:moveTo>
                      <a:pt x="0" y="0"/>
                    </a:moveTo>
                    <a:lnTo>
                      <a:pt x="2296412" y="0"/>
                    </a:lnTo>
                    <a:lnTo>
                      <a:pt x="2296412" y="12937"/>
                    </a:lnTo>
                    <a:lnTo>
                      <a:pt x="0" y="12937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34122"/>
                <a:ext cx="2296412" cy="1081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707304" y="-142875"/>
              <a:ext cx="6540536" cy="8258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38"/>
                </a:lnSpc>
                <a:spcBef>
                  <a:spcPct val="0"/>
                </a:spcBef>
              </a:pPr>
              <a:r>
                <a:rPr lang="en-US" sz="3599" dirty="0">
                  <a:solidFill>
                    <a:srgbClr val="0D32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SOFTMAX İSTEMİ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515019" y="1077016"/>
              <a:ext cx="2468721" cy="764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Deprem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515019" y="3089443"/>
              <a:ext cx="2107248" cy="764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Yangın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565287" y="2010042"/>
              <a:ext cx="1053941" cy="764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768980"/>
              <a:ext cx="2468721" cy="764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Tweet’ler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800402" y="5695538"/>
              <a:ext cx="7426166" cy="572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8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D32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Softmax İsteminde Kullanılan BDM’ler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565287" y="4137037"/>
              <a:ext cx="2468721" cy="764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Alakasız</a:t>
              </a: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808143" y="7739854"/>
              <a:ext cx="1238583" cy="0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arrow" w="med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3858943" y="6949330"/>
              <a:ext cx="0" cy="790525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3758104" y="9169281"/>
              <a:ext cx="0" cy="790525"/>
            </a:xfrm>
            <a:prstGeom prst="line">
              <a:avLst/>
            </a:prstGeom>
            <a:ln w="1016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5336145" y="857250"/>
            <a:ext cx="6897434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4" lvl="1" indent="-485772" algn="ctr">
              <a:lnSpc>
                <a:spcPts val="6299"/>
              </a:lnSpc>
              <a:buAutoNum type="arabicPeriod"/>
            </a:pPr>
            <a:r>
              <a:rPr lang="en-US" sz="4499">
                <a:solidFill>
                  <a:srgbClr val="00BF63"/>
                </a:solidFill>
                <a:latin typeface="Arial Bold"/>
                <a:ea typeface="Arial Bold"/>
                <a:cs typeface="Arial Bold"/>
                <a:sym typeface="Arial Bold"/>
              </a:rPr>
              <a:t>İstem Mühendisliği </a:t>
            </a:r>
          </a:p>
        </p:txBody>
      </p:sp>
      <p:sp>
        <p:nvSpPr>
          <p:cNvPr id="29" name="Freeform 29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0331" y="8846702"/>
            <a:ext cx="3507669" cy="1440298"/>
          </a:xfrm>
          <a:custGeom>
            <a:avLst/>
            <a:gdLst/>
            <a:ahLst/>
            <a:cxnLst/>
            <a:rect l="l" t="t" r="r" b="b"/>
            <a:pathLst>
              <a:path w="3507669" h="1440298">
                <a:moveTo>
                  <a:pt x="0" y="0"/>
                </a:moveTo>
                <a:lnTo>
                  <a:pt x="3507669" y="0"/>
                </a:lnTo>
                <a:lnTo>
                  <a:pt x="3507669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326" r="-2130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81641"/>
            <a:ext cx="18288000" cy="2007843"/>
          </a:xfrm>
          <a:custGeom>
            <a:avLst/>
            <a:gdLst/>
            <a:ahLst/>
            <a:cxnLst/>
            <a:rect l="l" t="t" r="r" b="b"/>
            <a:pathLst>
              <a:path w="18288000" h="2007843">
                <a:moveTo>
                  <a:pt x="0" y="0"/>
                </a:moveTo>
                <a:lnTo>
                  <a:pt x="18288000" y="0"/>
                </a:lnTo>
                <a:lnTo>
                  <a:pt x="18288000" y="2007843"/>
                </a:lnTo>
                <a:lnTo>
                  <a:pt x="0" y="2007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057299"/>
            <a:ext cx="18288000" cy="1419675"/>
          </a:xfrm>
          <a:custGeom>
            <a:avLst/>
            <a:gdLst/>
            <a:ahLst/>
            <a:cxnLst/>
            <a:rect l="l" t="t" r="r" b="b"/>
            <a:pathLst>
              <a:path w="18288000" h="1419675">
                <a:moveTo>
                  <a:pt x="0" y="0"/>
                </a:moveTo>
                <a:lnTo>
                  <a:pt x="18288000" y="0"/>
                </a:lnTo>
                <a:lnTo>
                  <a:pt x="18288000" y="1419675"/>
                </a:lnTo>
                <a:lnTo>
                  <a:pt x="0" y="1419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95283" y="857250"/>
            <a:ext cx="6897434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BF63"/>
                </a:solidFill>
                <a:latin typeface="Arial Bold"/>
                <a:ea typeface="Arial Bold"/>
                <a:cs typeface="Arial Bold"/>
                <a:sym typeface="Arial Bold"/>
              </a:rPr>
              <a:t>1. İstem Mühendisliği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5796" y="2211356"/>
            <a:ext cx="11698085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Düşünce Zinciri ile Sıfır Atış Tekniği (Zero Shot with CoT)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796" y="5994309"/>
            <a:ext cx="11508897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Düşünce Zinciri ile Tek Atış Tekniği (One Shot with CoT)</a:t>
            </a:r>
          </a:p>
        </p:txBody>
      </p:sp>
      <p:sp>
        <p:nvSpPr>
          <p:cNvPr id="8" name="Freeform 8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7810" y="69684"/>
            <a:ext cx="5969496" cy="6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İSTEM SONUÇLARI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9865" y="9202418"/>
            <a:ext cx="6897434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BF63"/>
                </a:solidFill>
                <a:latin typeface="Arial Bold"/>
                <a:ea typeface="Arial Bold"/>
                <a:cs typeface="Arial Bold"/>
                <a:sym typeface="Arial Bold"/>
              </a:rPr>
              <a:t>İstem Mühendisliği ?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99329" y="9202418"/>
            <a:ext cx="4214972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BF63"/>
                </a:solidFill>
                <a:latin typeface="Arial Bold"/>
                <a:ea typeface="Arial Bold"/>
                <a:cs typeface="Arial Bold"/>
                <a:sym typeface="Arial Bold"/>
              </a:rPr>
              <a:t>İnce Ayar ? 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619865" y="759269"/>
          <a:ext cx="15048270" cy="8194490"/>
        </p:xfrm>
        <a:graphic>
          <a:graphicData uri="http://schemas.openxmlformats.org/drawingml/2006/table">
            <a:tbl>
              <a:tblPr/>
              <a:tblGrid>
                <a:gridCol w="501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6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889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BDM’ler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0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Sıfır Atış Tekniği ile İstemleme 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Tek Atış Tekniği ile İstemleme 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89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FacebookAI/xlm-roberta-base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%0.25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%0.25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89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burakaytan/roberta-base-turkish-uncased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%0.29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%0.19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89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emrecan/bert-base-turkish-cased-mean-nli-stsb-tr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%0.25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%0.25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89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dbmdz/bert-base-turkish-128k-uncased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%0.24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D3263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%0.23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4953631" y="9095150"/>
            <a:ext cx="3334369" cy="1096387"/>
          </a:xfrm>
          <a:custGeom>
            <a:avLst/>
            <a:gdLst/>
            <a:ahLst/>
            <a:cxnLst/>
            <a:rect l="l" t="t" r="r" b="b"/>
            <a:pathLst>
              <a:path w="3507669" h="1440298">
                <a:moveTo>
                  <a:pt x="0" y="0"/>
                </a:moveTo>
                <a:lnTo>
                  <a:pt x="3507669" y="0"/>
                </a:lnTo>
                <a:lnTo>
                  <a:pt x="3507669" y="1440298"/>
                </a:lnTo>
                <a:lnTo>
                  <a:pt x="0" y="144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326" r="-213045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19865" y="9675190"/>
            <a:ext cx="6492240" cy="0"/>
          </a:xfrm>
          <a:prstGeom prst="line">
            <a:avLst/>
          </a:prstGeom>
          <a:ln w="57150" cap="flat">
            <a:solidFill>
              <a:srgbClr val="FA2C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144000" y="9635806"/>
            <a:ext cx="928937" cy="0"/>
          </a:xfrm>
          <a:prstGeom prst="line">
            <a:avLst/>
          </a:prstGeom>
          <a:ln w="76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14145558" y="8483867"/>
            <a:ext cx="2522577" cy="46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2499">
                <a:solidFill>
                  <a:srgbClr val="0D3263"/>
                </a:solidFill>
                <a:latin typeface="Arial Bold"/>
                <a:ea typeface="Arial Bold"/>
                <a:cs typeface="Arial Bold"/>
                <a:sym typeface="Arial Bold"/>
              </a:rPr>
              <a:t>*Accuracy Score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601049" y="0"/>
            <a:ext cx="1686951" cy="1868623"/>
          </a:xfrm>
          <a:custGeom>
            <a:avLst/>
            <a:gdLst/>
            <a:ahLst/>
            <a:cxnLst/>
            <a:rect l="l" t="t" r="r" b="b"/>
            <a:pathLst>
              <a:path w="1686951" h="1868623">
                <a:moveTo>
                  <a:pt x="0" y="0"/>
                </a:moveTo>
                <a:lnTo>
                  <a:pt x="1686951" y="0"/>
                </a:lnTo>
                <a:lnTo>
                  <a:pt x="1686951" y="1868623"/>
                </a:lnTo>
                <a:lnTo>
                  <a:pt x="0" y="186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502</Words>
  <Application>Microsoft Macintosh PowerPoint</Application>
  <PresentationFormat>Özel</PresentationFormat>
  <Paragraphs>147</Paragraphs>
  <Slides>29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5" baseType="lpstr">
      <vt:lpstr>Arial Bold</vt:lpstr>
      <vt:lpstr>HK Modular</vt:lpstr>
      <vt:lpstr>Calibri</vt:lpstr>
      <vt:lpstr>Horizon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TDDİ Final Sunum Şablonu.pptx</dc:title>
  <cp:lastModifiedBy>Bahar Kaya</cp:lastModifiedBy>
  <cp:revision>2</cp:revision>
  <dcterms:created xsi:type="dcterms:W3CDTF">2006-08-16T00:00:00Z</dcterms:created>
  <dcterms:modified xsi:type="dcterms:W3CDTF">2024-08-09T09:13:55Z</dcterms:modified>
  <dc:identifier>DAGNNIK0034</dc:identifier>
</cp:coreProperties>
</file>